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Default Extension="bin" ContentType="application/vnd.openxmlformats-officedocument.oleObject"/>
  <Override PartName="/ppt/notesSlides/notesSlide3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797" r:id="rId1"/>
  </p:sldMasterIdLst>
  <p:notesMasterIdLst>
    <p:notesMasterId r:id="rId9"/>
  </p:notesMasterIdLst>
  <p:handoutMasterIdLst>
    <p:handoutMasterId r:id="rId10"/>
  </p:handoutMasterIdLst>
  <p:sldIdLst>
    <p:sldId id="268" r:id="rId2"/>
    <p:sldId id="270" r:id="rId3"/>
    <p:sldId id="267" r:id="rId4"/>
    <p:sldId id="258" r:id="rId5"/>
    <p:sldId id="269" r:id="rId6"/>
    <p:sldId id="261" r:id="rId7"/>
    <p:sldId id="260" r:id="rId8"/>
  </p:sldIdLst>
  <p:sldSz cx="9144000" cy="6858000" type="screen4x3"/>
  <p:notesSz cx="6858000" cy="9658350"/>
  <p:defaultTextStyle>
    <a:defPPr>
      <a:defRPr lang="en-US"/>
    </a:defPPr>
    <a:lvl1pPr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99FF"/>
    <a:srgbClr val="6666FF"/>
    <a:srgbClr val="FFFFCC"/>
    <a:srgbClr val="FFFF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7743" autoAdjust="0"/>
    <p:restoredTop sz="94660"/>
  </p:normalViewPr>
  <p:slideViewPr>
    <p:cSldViewPr showGuides="1">
      <p:cViewPr varScale="1">
        <p:scale>
          <a:sx n="82" d="100"/>
          <a:sy n="82" d="100"/>
        </p:scale>
        <p:origin x="-1398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2934"/>
    </p:cViewPr>
  </p:sorterViewPr>
  <p:notesViewPr>
    <p:cSldViewPr showGuides="1">
      <p:cViewPr varScale="1">
        <p:scale>
          <a:sx n="28" d="100"/>
          <a:sy n="28" d="100"/>
        </p:scale>
        <p:origin x="-1266" y="-78"/>
      </p:cViewPr>
      <p:guideLst>
        <p:guide orient="horz" pos="3042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image" Target="../media/image3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638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144000"/>
            <a:ext cx="2971800" cy="53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638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6200" y="9144000"/>
            <a:ext cx="2971800" cy="53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97621691-E59B-4BB1-846D-E14D75BF4E94}" type="slidenum">
              <a:rPr lang="fr-FR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82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82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4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014413" y="723900"/>
            <a:ext cx="4830762" cy="362267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12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587875"/>
            <a:ext cx="5029200" cy="4346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noProof="0"/>
              <a:t>Cliquez pour modifier les styles du texte du masque</a:t>
            </a:r>
          </a:p>
          <a:p>
            <a:pPr lvl="1"/>
            <a:r>
              <a:rPr lang="fr-FR" altLang="fr-FR" noProof="0"/>
              <a:t>Deuxième niveau</a:t>
            </a:r>
          </a:p>
          <a:p>
            <a:pPr lvl="2"/>
            <a:r>
              <a:rPr lang="fr-FR" altLang="fr-FR" noProof="0"/>
              <a:t>Troisième niveau</a:t>
            </a:r>
          </a:p>
          <a:p>
            <a:pPr lvl="3"/>
            <a:r>
              <a:rPr lang="fr-FR" altLang="fr-FR" noProof="0"/>
              <a:t>Quatrième niveau</a:t>
            </a:r>
          </a:p>
          <a:p>
            <a:pPr lvl="4"/>
            <a:r>
              <a:rPr lang="fr-FR" altLang="fr-FR" noProof="0"/>
              <a:t>Cinquième niveau</a:t>
            </a:r>
          </a:p>
        </p:txBody>
      </p:sp>
      <p:sp>
        <p:nvSpPr>
          <p:cNvPr id="512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175750"/>
            <a:ext cx="2971800" cy="482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12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9175750"/>
            <a:ext cx="2971800" cy="482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8E53F1CD-6183-4AFD-ACC7-F9962AADDFB4}" type="slidenum">
              <a:rPr lang="fr-FR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7"/>
          <p:cNvSpPr>
            <a:spLocks noGrp="1" noChangeArrowheads="1"/>
          </p:cNvSpPr>
          <p:nvPr>
            <p:ph type="sldNum" sz="quarter" idx="5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9A713FC0-2EE5-41EB-B67C-2DE21C487275}" type="slidenum">
              <a:rPr lang="fr-FR" altLang="fr-F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</a:t>
            </a:fld>
            <a:endParaRPr lang="fr-FR" altLang="fr-FR" smtClean="0"/>
          </a:p>
        </p:txBody>
      </p:sp>
      <p:sp>
        <p:nvSpPr>
          <p:cNvPr id="112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fr-FR" alt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7"/>
          <p:cNvSpPr>
            <a:spLocks noGrp="1" noChangeArrowheads="1"/>
          </p:cNvSpPr>
          <p:nvPr>
            <p:ph type="sldNum" sz="quarter" idx="5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34AB4ED-9C26-4A0E-B774-34A2345F0F13}" type="slidenum">
              <a:rPr lang="fr-FR" altLang="fr-F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</a:t>
            </a:fld>
            <a:endParaRPr lang="fr-FR" altLang="fr-FR" smtClean="0"/>
          </a:p>
        </p:txBody>
      </p:sp>
      <p:sp>
        <p:nvSpPr>
          <p:cNvPr id="122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292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fr-FR" alt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7"/>
          <p:cNvSpPr>
            <a:spLocks noGrp="1" noChangeArrowheads="1"/>
          </p:cNvSpPr>
          <p:nvPr>
            <p:ph type="sldNum" sz="quarter" idx="5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3A2F0AF-D847-4FFA-A7AC-024C99BBEAC4}" type="slidenum">
              <a:rPr lang="fr-FR" altLang="fr-F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6</a:t>
            </a:fld>
            <a:endParaRPr lang="fr-FR" altLang="fr-FR" smtClean="0"/>
          </a:p>
        </p:txBody>
      </p:sp>
      <p:sp>
        <p:nvSpPr>
          <p:cNvPr id="133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31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fr-FR" altLang="fr-FR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7"/>
          <p:cNvSpPr>
            <a:spLocks noGrp="1" noChangeArrowheads="1"/>
          </p:cNvSpPr>
          <p:nvPr>
            <p:ph type="sldNum" sz="quarter" idx="5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88A6C36-B4B4-4541-B1D8-B2D111E368CC}" type="slidenum">
              <a:rPr lang="fr-FR" altLang="fr-F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7</a:t>
            </a:fld>
            <a:endParaRPr lang="fr-FR" altLang="fr-FR" smtClean="0"/>
          </a:p>
        </p:txBody>
      </p:sp>
      <p:sp>
        <p:nvSpPr>
          <p:cNvPr id="143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34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fr-FR" alt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re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lIns="45720" tIns="0" rIns="45720" bIns="0" anchor="b">
            <a:scene3d>
              <a:camera prst="orthographicFront"/>
              <a:lightRig rig="soft" dir="t">
                <a:rot lat="0" lon="0" rev="17220000"/>
              </a:lightRig>
            </a:scene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9" name="Sous-titre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fr-FR" smtClean="0"/>
              <a:t>Cliquez pour modifier le style des sous-titres du masque</a:t>
            </a:r>
            <a:endParaRPr lang="en-US"/>
          </a:p>
        </p:txBody>
      </p:sp>
      <p:sp>
        <p:nvSpPr>
          <p:cNvPr id="4" name="Espace réservé de la date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Espace réservé du numéro de diapositive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73A907-B906-4343-B982-E38E6E4E5D89}" type="slidenum">
              <a:rPr lang="fr-FR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Espace réservé de la date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Espace réservé du numéro de diapositive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3E3925-EEF9-4A4D-863C-4FAF48858407}" type="slidenum">
              <a:rPr lang="fr-FR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56648F-1193-48E9-8001-3FF2D39570D8}" type="slidenum">
              <a:rPr lang="fr-FR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5" name="Espace réservé de la date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Espace réservé du numéro de diapositive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40B4D5-58B4-44E8-8A82-918C06AF3650}" type="slidenum">
              <a:rPr lang="fr-FR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u contenu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7" name="Espace réservé de la date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Espace réservé du numéro de diapositive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402FF3-C1AD-49DB-AAC6-69D1C6536A8A}" type="slidenum">
              <a:rPr lang="fr-FR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Espace réservé de la date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Espace réservé du numéro de diapositive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340AF2-1204-48B0-9E5A-E33AF499BAAE}" type="slidenum">
              <a:rPr lang="fr-FR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Espace réservé du numéro de diapositive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5CDF45-7F51-4C9C-A6F9-8DE894EE7F87}" type="slidenum">
              <a:rPr lang="fr-FR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5" name="Espace réservé de la date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Espace réservé du numéro de diapositive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9C3338-5371-40D8-8CC9-BF04808F1AF0}" type="slidenum">
              <a:rPr lang="fr-FR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>
            <a:lvl1pPr indent="0">
              <a:buNone/>
              <a:defRPr sz="3200"/>
            </a:lvl1pPr>
          </a:lstStyle>
          <a:p>
            <a:pPr lvl="0"/>
            <a:r>
              <a:rPr lang="fr-FR" noProof="0" smtClean="0"/>
              <a:t>Cliquez sur l'icône pour ajouter une image</a:t>
            </a:r>
            <a:endParaRPr lang="en-US" noProof="0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rIns="45720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Espace réservé du numéro de diapositive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A9D7C8-8E3E-4B43-9BA1-26F9BA8321B2}" type="slidenum">
              <a:rPr lang="fr-FR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Espace réservé de la date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Espace réservé du numéro de diapositive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8F6731-A5B5-417A-A325-6FA577725F4B}" type="slidenum">
              <a:rPr lang="fr-FR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Espace réservé de la date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Espace réservé du numéro de diapositive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EEFF11-48A0-42F5-A8FE-DA25AC1C93C5}" type="slidenum">
              <a:rPr lang="fr-FR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Carte n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46" y="2126943"/>
            <a:ext cx="7765322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9" y="4650556"/>
            <a:ext cx="7764149" cy="1140644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Espace réservé de la date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Espace réservé du numéro de diapositive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30C5B5-85CB-4474-BC37-BD175DCECA9C}" type="slidenum">
              <a:rPr lang="fr-FR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re et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46" y="608437"/>
            <a:ext cx="7765322" cy="3534344"/>
          </a:xfrm>
        </p:spPr>
        <p:txBody>
          <a:bodyPr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46" y="4295180"/>
            <a:ext cx="7765322" cy="150182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Espace réservé de la date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Espace réservé du numéro de diapositive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49DEBB-B989-4A94-A073-13075139B3D2}" type="slidenum">
              <a:rPr lang="fr-FR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5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Espace réservé du titre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2051" name="Espace réservé du texte 1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708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smtClean="0"/>
          </a:p>
        </p:txBody>
      </p:sp>
      <p:sp>
        <p:nvSpPr>
          <p:cNvPr id="14" name="Espace réservé de la date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shade val="5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shade val="5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23" name="Espace réservé du numéro de diapositive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shade val="5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DDFF79A5-11BC-47E9-9B94-AAE70C5B01A4}" type="slidenum">
              <a:rPr lang="fr-FR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826" r:id="rId1"/>
    <p:sldLayoutId id="2147483827" r:id="rId2"/>
    <p:sldLayoutId id="2147483838" r:id="rId3"/>
    <p:sldLayoutId id="2147483828" r:id="rId4"/>
    <p:sldLayoutId id="2147483829" r:id="rId5"/>
    <p:sldLayoutId id="2147483830" r:id="rId6"/>
    <p:sldLayoutId id="2147483831" r:id="rId7"/>
    <p:sldLayoutId id="2147483832" r:id="rId8"/>
    <p:sldLayoutId id="2147483833" r:id="rId9"/>
    <p:sldLayoutId id="2147483834" r:id="rId10"/>
    <p:sldLayoutId id="2147483835" r:id="rId11"/>
    <p:sldLayoutId id="2147483836" r:id="rId12"/>
    <p:sldLayoutId id="2147483837" r:id="rId13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100" b="1" kern="120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 pitchFamily="34" charset="0"/>
        </a:defRPr>
      </a:lvl9pPr>
    </p:titleStyle>
    <p:bodyStyle>
      <a:lvl1pPr marL="547688" indent="-411163" algn="l" rtl="0" eaLnBrk="0" fontAlgn="base" hangingPunct="0">
        <a:spcBef>
          <a:spcPct val="20000"/>
        </a:spcBef>
        <a:spcAft>
          <a:spcPct val="0"/>
        </a:spcAft>
        <a:buClr>
          <a:srgbClr val="F9F9F9"/>
        </a:buClr>
        <a:buSzPct val="65000"/>
        <a:buFont typeface="Wingdings 2" pitchFamily="18" charset="2"/>
        <a:buChar char="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363" indent="-282575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80000"/>
        <a:buFont typeface="Wingdings 2" pitchFamily="18" charset="2"/>
        <a:buChar char="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475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95000"/>
        <a:buFont typeface="Wingdings" pitchFamily="2" charset="2"/>
        <a:buChar char="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2550" indent="-182563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100000"/>
        <a:buFont typeface="Wingdings 3" pitchFamily="18" charset="2"/>
        <a:buChar char="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4638" indent="-182563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Font typeface="Wingdings 2" pitchFamily="18" charset="2"/>
        <a:buChar char="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.bin"/><Relationship Id="rId3" Type="http://schemas.openxmlformats.org/officeDocument/2006/relationships/notesSlide" Target="../notesSlides/notesSlide2.xml"/><Relationship Id="rId7" Type="http://schemas.openxmlformats.org/officeDocument/2006/relationships/audio" Target="../media/audio4.wav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audio" Target="../media/audio3.wav"/><Relationship Id="rId5" Type="http://schemas.openxmlformats.org/officeDocument/2006/relationships/audio" Target="../media/audio2.wav"/><Relationship Id="rId10" Type="http://schemas.openxmlformats.org/officeDocument/2006/relationships/oleObject" Target="../embeddings/oleObject3.bin"/><Relationship Id="rId4" Type="http://schemas.openxmlformats.org/officeDocument/2006/relationships/audio" Target="../media/audio1.wav"/><Relationship Id="rId9" Type="http://schemas.openxmlformats.org/officeDocument/2006/relationships/oleObject" Target="../embeddings/oleObject2.bin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5.jpe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11" Type="http://schemas.openxmlformats.org/officeDocument/2006/relationships/image" Target="../media/image13.png"/><Relationship Id="rId5" Type="http://schemas.openxmlformats.org/officeDocument/2006/relationships/image" Target="../media/image7.png"/><Relationship Id="rId10" Type="http://schemas.openxmlformats.org/officeDocument/2006/relationships/image" Target="../media/image12.png"/><Relationship Id="rId4" Type="http://schemas.openxmlformats.org/officeDocument/2006/relationships/image" Target="../media/image6.png"/><Relationship Id="rId9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13" Type="http://schemas.openxmlformats.org/officeDocument/2006/relationships/image" Target="../media/image24.jpeg"/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12" Type="http://schemas.openxmlformats.org/officeDocument/2006/relationships/image" Target="../media/image2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11" Type="http://schemas.openxmlformats.org/officeDocument/2006/relationships/image" Target="../media/image22.jpeg"/><Relationship Id="rId5" Type="http://schemas.openxmlformats.org/officeDocument/2006/relationships/image" Target="../media/image16.png"/><Relationship Id="rId10" Type="http://schemas.openxmlformats.org/officeDocument/2006/relationships/image" Target="../media/image21.jpeg"/><Relationship Id="rId4" Type="http://schemas.openxmlformats.org/officeDocument/2006/relationships/image" Target="../media/image15.png"/><Relationship Id="rId9" Type="http://schemas.openxmlformats.org/officeDocument/2006/relationships/image" Target="../media/image2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9339" y="2348880"/>
            <a:ext cx="7765322" cy="1425802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fr-FR" sz="9600" dirty="0">
                <a:latin typeface="Calibri" panose="020F0502020204030204" pitchFamily="34" charset="0"/>
                <a:cs typeface="Calibri" panose="020F0502020204030204" pitchFamily="34" charset="0"/>
              </a:rPr>
              <a:t>Algorithmes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texte 2"/>
          <p:cNvSpPr>
            <a:spLocks noGrp="1"/>
          </p:cNvSpPr>
          <p:nvPr>
            <p:ph type="body" sz="half" idx="2"/>
          </p:nvPr>
        </p:nvSpPr>
        <p:spPr>
          <a:xfrm>
            <a:off x="164451" y="511425"/>
            <a:ext cx="8784976" cy="4392488"/>
          </a:xfrm>
        </p:spPr>
        <p:txBody>
          <a:bodyPr>
            <a:noAutofit/>
          </a:bodyPr>
          <a:lstStyle/>
          <a:p>
            <a:pPr algn="just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None/>
              <a:defRPr/>
            </a:pPr>
            <a:r>
              <a:rPr lang="fr-FR" sz="3200" b="1" dirty="0">
                <a:gradFill>
                  <a:gsLst>
                    <a:gs pos="34000">
                      <a:prstClr val="white">
                        <a:lumMod val="93000"/>
                      </a:prstClr>
                    </a:gs>
                    <a:gs pos="0">
                      <a:prstClr val="black">
                        <a:lumMod val="25000"/>
                        <a:lumOff val="75000"/>
                      </a:prstClr>
                    </a:gs>
                    <a:gs pos="100000">
                      <a:srgbClr val="94D7E4">
                        <a:lumMod val="0"/>
                        <a:lumOff val="100000"/>
                      </a:srgbClr>
                    </a:gs>
                  </a:gsLst>
                  <a:lin ang="4800000" scaled="0"/>
                </a:gradFill>
                <a:latin typeface="Corbel" panose="020B0503020204020204"/>
              </a:rPr>
              <a:t>Définition :</a:t>
            </a:r>
            <a:r>
              <a:rPr lang="fr-FR" sz="3200" dirty="0">
                <a:gradFill>
                  <a:gsLst>
                    <a:gs pos="34000">
                      <a:prstClr val="white">
                        <a:lumMod val="93000"/>
                      </a:prstClr>
                    </a:gs>
                    <a:gs pos="0">
                      <a:prstClr val="black">
                        <a:lumMod val="25000"/>
                        <a:lumOff val="75000"/>
                      </a:prstClr>
                    </a:gs>
                    <a:gs pos="100000">
                      <a:srgbClr val="94D7E4">
                        <a:lumMod val="0"/>
                        <a:lumOff val="100000"/>
                      </a:srgbClr>
                    </a:gs>
                  </a:gsLst>
                  <a:lin ang="4800000" scaled="0"/>
                </a:gradFill>
                <a:latin typeface="Corbel" panose="020B0503020204020204"/>
              </a:rPr>
              <a:t> Un algorithme est une suite d’instructions précise et structurée qui décrit la manière dont on résout un problème. Cette description peut être textuelle (si, alors, sinon, tant </a:t>
            </a:r>
            <a:r>
              <a:rPr lang="fr-FR" sz="3200" dirty="0" smtClean="0">
                <a:gradFill>
                  <a:gsLst>
                    <a:gs pos="34000">
                      <a:prstClr val="white">
                        <a:lumMod val="93000"/>
                      </a:prstClr>
                    </a:gs>
                    <a:gs pos="0">
                      <a:prstClr val="black">
                        <a:lumMod val="25000"/>
                        <a:lumOff val="75000"/>
                      </a:prstClr>
                    </a:gs>
                    <a:gs pos="100000">
                      <a:srgbClr val="94D7E4">
                        <a:lumMod val="0"/>
                        <a:lumOff val="100000"/>
                      </a:srgbClr>
                    </a:gs>
                  </a:gsLst>
                  <a:lin ang="4800000" scaled="0"/>
                </a:gradFill>
                <a:latin typeface="Corbel" panose="020B0503020204020204"/>
              </a:rPr>
              <a:t>que…) </a:t>
            </a:r>
            <a:r>
              <a:rPr lang="fr-FR" sz="3200" dirty="0">
                <a:gradFill>
                  <a:gsLst>
                    <a:gs pos="34000">
                      <a:prstClr val="white">
                        <a:lumMod val="93000"/>
                      </a:prstClr>
                    </a:gs>
                    <a:gs pos="0">
                      <a:prstClr val="black">
                        <a:lumMod val="25000"/>
                        <a:lumOff val="75000"/>
                      </a:prstClr>
                    </a:gs>
                    <a:gs pos="100000">
                      <a:srgbClr val="94D7E4">
                        <a:lumMod val="0"/>
                        <a:lumOff val="100000"/>
                      </a:srgbClr>
                    </a:gs>
                  </a:gsLst>
                  <a:lin ang="4800000" scaled="0"/>
                </a:gradFill>
                <a:latin typeface="Corbel" panose="020B0503020204020204"/>
              </a:rPr>
              <a:t>ou graphique (appelé également organigramme de programmation ou logigramme). </a:t>
            </a:r>
            <a:br>
              <a:rPr lang="fr-FR" sz="3200" dirty="0">
                <a:gradFill>
                  <a:gsLst>
                    <a:gs pos="34000">
                      <a:prstClr val="white">
                        <a:lumMod val="93000"/>
                      </a:prstClr>
                    </a:gs>
                    <a:gs pos="0">
                      <a:prstClr val="black">
                        <a:lumMod val="25000"/>
                        <a:lumOff val="75000"/>
                      </a:prstClr>
                    </a:gs>
                    <a:gs pos="100000">
                      <a:srgbClr val="94D7E4">
                        <a:lumMod val="0"/>
                        <a:lumOff val="100000"/>
                      </a:srgbClr>
                    </a:gs>
                  </a:gsLst>
                  <a:lin ang="4800000" scaled="0"/>
                </a:gradFill>
                <a:latin typeface="Corbel" panose="020B0503020204020204"/>
              </a:rPr>
            </a:br>
            <a:r>
              <a:rPr lang="fr-FR" sz="1500" dirty="0">
                <a:gradFill>
                  <a:gsLst>
                    <a:gs pos="34000">
                      <a:prstClr val="white">
                        <a:lumMod val="93000"/>
                      </a:prstClr>
                    </a:gs>
                    <a:gs pos="0">
                      <a:prstClr val="black">
                        <a:lumMod val="25000"/>
                        <a:lumOff val="75000"/>
                      </a:prstClr>
                    </a:gs>
                    <a:gs pos="100000">
                      <a:srgbClr val="94D7E4">
                        <a:lumMod val="0"/>
                        <a:lumOff val="100000"/>
                      </a:srgbClr>
                    </a:gs>
                  </a:gsLst>
                  <a:lin ang="4800000" scaled="0"/>
                </a:gradFill>
                <a:latin typeface="Corbel" panose="020B0503020204020204"/>
              </a:rPr>
              <a:t>  </a:t>
            </a:r>
          </a:p>
          <a:p>
            <a:pPr algn="l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None/>
              <a:defRPr/>
            </a:pPr>
            <a:r>
              <a:rPr lang="fr-FR" sz="3100" dirty="0">
                <a:gradFill>
                  <a:gsLst>
                    <a:gs pos="34000">
                      <a:prstClr val="white">
                        <a:lumMod val="93000"/>
                      </a:prstClr>
                    </a:gs>
                    <a:gs pos="0">
                      <a:prstClr val="black">
                        <a:lumMod val="25000"/>
                        <a:lumOff val="75000"/>
                      </a:prstClr>
                    </a:gs>
                    <a:gs pos="100000">
                      <a:srgbClr val="94D7E4">
                        <a:lumMod val="0"/>
                        <a:lumOff val="100000"/>
                      </a:srgbClr>
                    </a:gs>
                  </a:gsLst>
                  <a:lin ang="4800000" scaled="0"/>
                </a:gradFill>
                <a:latin typeface="Corbel" panose="020B0503020204020204"/>
              </a:rPr>
              <a:t>Dans ce cas des normes d'écritures sont à respecter :</a:t>
            </a:r>
            <a:r>
              <a:rPr lang="fr-FR" sz="1400" dirty="0">
                <a:gradFill>
                  <a:gsLst>
                    <a:gs pos="34000">
                      <a:prstClr val="white">
                        <a:lumMod val="93000"/>
                      </a:prstClr>
                    </a:gs>
                    <a:gs pos="0">
                      <a:prstClr val="black">
                        <a:lumMod val="25000"/>
                        <a:lumOff val="75000"/>
                      </a:prstClr>
                    </a:gs>
                    <a:gs pos="100000">
                      <a:srgbClr val="94D7E4">
                        <a:lumMod val="0"/>
                        <a:lumOff val="100000"/>
                      </a:srgbClr>
                    </a:gs>
                  </a:gsLst>
                  <a:lin ang="4800000" scaled="0"/>
                </a:gradFill>
                <a:latin typeface="Corbel" panose="020B0503020204020204"/>
              </a:rPr>
              <a:t/>
            </a:r>
            <a:br>
              <a:rPr lang="fr-FR" sz="1400" dirty="0">
                <a:gradFill>
                  <a:gsLst>
                    <a:gs pos="34000">
                      <a:prstClr val="white">
                        <a:lumMod val="93000"/>
                      </a:prstClr>
                    </a:gs>
                    <a:gs pos="0">
                      <a:prstClr val="black">
                        <a:lumMod val="25000"/>
                        <a:lumOff val="75000"/>
                      </a:prstClr>
                    </a:gs>
                    <a:gs pos="100000">
                      <a:srgbClr val="94D7E4">
                        <a:lumMod val="0"/>
                        <a:lumOff val="100000"/>
                      </a:srgbClr>
                    </a:gs>
                  </a:gsLst>
                  <a:lin ang="4800000" scaled="0"/>
                </a:gradFill>
                <a:latin typeface="Corbel" panose="020B0503020204020204"/>
              </a:rPr>
            </a:br>
            <a:endParaRPr lang="fr-FR" sz="1400" dirty="0"/>
          </a:p>
        </p:txBody>
      </p:sp>
      <p:sp>
        <p:nvSpPr>
          <p:cNvPr id="5123" name="Oval 5"/>
          <p:cNvSpPr>
            <a:spLocks noChangeArrowheads="1"/>
          </p:cNvSpPr>
          <p:nvPr/>
        </p:nvSpPr>
        <p:spPr bwMode="auto">
          <a:xfrm>
            <a:off x="708025" y="5229225"/>
            <a:ext cx="1219200" cy="457200"/>
          </a:xfrm>
          <a:prstGeom prst="ellips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fr-FR">
              <a:latin typeface="Book Antiqua" pitchFamily="18" charset="0"/>
            </a:endParaRPr>
          </a:p>
        </p:txBody>
      </p:sp>
      <p:sp>
        <p:nvSpPr>
          <p:cNvPr id="5124" name="Text Box 6"/>
          <p:cNvSpPr txBox="1">
            <a:spLocks noChangeArrowheads="1"/>
          </p:cNvSpPr>
          <p:nvPr/>
        </p:nvSpPr>
        <p:spPr bwMode="auto">
          <a:xfrm>
            <a:off x="250825" y="5991225"/>
            <a:ext cx="219392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fr-FR" altLang="fr-FR" sz="1400">
                <a:latin typeface="Book Antiqua" pitchFamily="18" charset="0"/>
              </a:rPr>
              <a:t>L ’ovale indique le début ou</a:t>
            </a:r>
          </a:p>
          <a:p>
            <a:pPr algn="ctr"/>
            <a:r>
              <a:rPr lang="fr-FR" altLang="fr-FR" sz="1400">
                <a:latin typeface="Book Antiqua" pitchFamily="18" charset="0"/>
              </a:rPr>
              <a:t> la fin</a:t>
            </a:r>
            <a:endParaRPr lang="fr-FR" altLang="fr-FR">
              <a:latin typeface="Book Antiqua" pitchFamily="18" charset="0"/>
            </a:endParaRPr>
          </a:p>
        </p:txBody>
      </p:sp>
      <p:sp>
        <p:nvSpPr>
          <p:cNvPr id="5125" name="Rectangle 7"/>
          <p:cNvSpPr>
            <a:spLocks noChangeArrowheads="1"/>
          </p:cNvSpPr>
          <p:nvPr/>
        </p:nvSpPr>
        <p:spPr bwMode="auto">
          <a:xfrm>
            <a:off x="3619500" y="5254625"/>
            <a:ext cx="1898650" cy="52705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fr-FR">
              <a:latin typeface="Book Antiqua" pitchFamily="18" charset="0"/>
            </a:endParaRPr>
          </a:p>
        </p:txBody>
      </p:sp>
      <p:sp>
        <p:nvSpPr>
          <p:cNvPr id="5126" name="Text Box 10"/>
          <p:cNvSpPr txBox="1">
            <a:spLocks noChangeArrowheads="1"/>
          </p:cNvSpPr>
          <p:nvPr/>
        </p:nvSpPr>
        <p:spPr bwMode="auto">
          <a:xfrm>
            <a:off x="3308350" y="5954713"/>
            <a:ext cx="2520950" cy="51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fr-FR" altLang="fr-FR" sz="1400">
                <a:latin typeface="Book Antiqua" pitchFamily="18" charset="0"/>
              </a:rPr>
              <a:t>Le rectangle représente l ’action </a:t>
            </a:r>
          </a:p>
          <a:p>
            <a:pPr algn="ctr"/>
            <a:r>
              <a:rPr lang="fr-FR" altLang="fr-FR" sz="1400">
                <a:latin typeface="Book Antiqua" pitchFamily="18" charset="0"/>
              </a:rPr>
              <a:t>conduisant à un état</a:t>
            </a:r>
            <a:endParaRPr lang="fr-FR" altLang="fr-FR">
              <a:latin typeface="Book Antiqua" pitchFamily="18" charset="0"/>
            </a:endParaRPr>
          </a:p>
        </p:txBody>
      </p:sp>
      <p:sp>
        <p:nvSpPr>
          <p:cNvPr id="5127" name="Text Box 15"/>
          <p:cNvSpPr txBox="1">
            <a:spLocks noChangeArrowheads="1"/>
          </p:cNvSpPr>
          <p:nvPr/>
        </p:nvSpPr>
        <p:spPr bwMode="auto">
          <a:xfrm>
            <a:off x="6372225" y="5954713"/>
            <a:ext cx="2571750" cy="730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fr-FR" altLang="fr-FR" sz="1400">
                <a:latin typeface="Book Antiqua" pitchFamily="18" charset="0"/>
              </a:rPr>
              <a:t>Le losange représente sous forme</a:t>
            </a:r>
          </a:p>
          <a:p>
            <a:pPr algn="ctr"/>
            <a:r>
              <a:rPr lang="fr-FR" altLang="fr-FR" sz="1400">
                <a:latin typeface="Book Antiqua" pitchFamily="18" charset="0"/>
              </a:rPr>
              <a:t> de question le test permettant de </a:t>
            </a:r>
          </a:p>
          <a:p>
            <a:pPr algn="ctr"/>
            <a:r>
              <a:rPr lang="fr-FR" altLang="fr-FR" sz="1400">
                <a:latin typeface="Book Antiqua" pitchFamily="18" charset="0"/>
              </a:rPr>
              <a:t>détecter un état</a:t>
            </a:r>
            <a:endParaRPr lang="fr-FR" altLang="fr-FR">
              <a:latin typeface="Book Antiqua" pitchFamily="18" charset="0"/>
            </a:endParaRPr>
          </a:p>
        </p:txBody>
      </p:sp>
      <p:sp>
        <p:nvSpPr>
          <p:cNvPr id="5128" name="AutoShape 14"/>
          <p:cNvSpPr>
            <a:spLocks noChangeArrowheads="1"/>
          </p:cNvSpPr>
          <p:nvPr/>
        </p:nvSpPr>
        <p:spPr bwMode="auto">
          <a:xfrm>
            <a:off x="6762750" y="5008563"/>
            <a:ext cx="1539875" cy="773112"/>
          </a:xfrm>
          <a:prstGeom prst="diamond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fr-FR">
              <a:latin typeface="Book Antiqua" pitchFamily="18" charset="0"/>
            </a:endParaRPr>
          </a:p>
        </p:txBody>
      </p:sp>
      <p:cxnSp>
        <p:nvCxnSpPr>
          <p:cNvPr id="11" name="Connecteur droit avec flèche 10"/>
          <p:cNvCxnSpPr>
            <a:stCxn id="5128" idx="3"/>
          </p:cNvCxnSpPr>
          <p:nvPr/>
        </p:nvCxnSpPr>
        <p:spPr>
          <a:xfrm flipV="1">
            <a:off x="8302625" y="5392738"/>
            <a:ext cx="225425" cy="3175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Connecteur droit avec flèche 11"/>
          <p:cNvCxnSpPr>
            <a:stCxn id="5128" idx="2"/>
          </p:cNvCxnSpPr>
          <p:nvPr/>
        </p:nvCxnSpPr>
        <p:spPr>
          <a:xfrm flipH="1">
            <a:off x="7532688" y="5781675"/>
            <a:ext cx="0" cy="20955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WordArt 2"/>
          <p:cNvSpPr>
            <a:spLocks noChangeArrowheads="1" noChangeShapeType="1" noTextEdit="1"/>
          </p:cNvSpPr>
          <p:nvPr/>
        </p:nvSpPr>
        <p:spPr bwMode="auto">
          <a:xfrm>
            <a:off x="2051050" y="1989138"/>
            <a:ext cx="5453063" cy="2590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FR" sz="3600" kern="10">
                <a:ln w="9525">
                  <a:noFill/>
                  <a:round/>
                  <a:headEnd/>
                  <a:tailEnd/>
                </a:ln>
                <a:latin typeface="Artistik"/>
              </a:rPr>
              <a:t>Exemple </a:t>
            </a:r>
          </a:p>
          <a:p>
            <a:pPr algn="ctr"/>
            <a:r>
              <a:rPr lang="fr-FR" sz="3600" kern="10">
                <a:ln w="9525">
                  <a:noFill/>
                  <a:round/>
                  <a:headEnd/>
                  <a:tailEnd/>
                </a:ln>
                <a:latin typeface="Artistik"/>
              </a:rPr>
              <a:t>d'un </a:t>
            </a:r>
          </a:p>
          <a:p>
            <a:pPr algn="ctr"/>
            <a:r>
              <a:rPr lang="fr-FR" sz="3600" kern="10">
                <a:ln w="9525">
                  <a:noFill/>
                  <a:round/>
                  <a:headEnd/>
                  <a:tailEnd/>
                </a:ln>
                <a:latin typeface="Artistik"/>
              </a:rPr>
              <a:t>passage à niveau</a:t>
            </a: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9" name="Rectangle 2"/>
          <p:cNvSpPr>
            <a:spLocks noChangeArrowheads="1"/>
          </p:cNvSpPr>
          <p:nvPr/>
        </p:nvSpPr>
        <p:spPr bwMode="auto">
          <a:xfrm>
            <a:off x="0" y="5638800"/>
            <a:ext cx="9144000" cy="1219200"/>
          </a:xfrm>
          <a:prstGeom prst="rect">
            <a:avLst/>
          </a:prstGeom>
          <a:solidFill>
            <a:schemeClr val="hlink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fr-FR">
              <a:latin typeface="Book Antiqua" pitchFamily="18" charset="0"/>
            </a:endParaRPr>
          </a:p>
        </p:txBody>
      </p:sp>
      <p:sp>
        <p:nvSpPr>
          <p:cNvPr id="1030" name="Rectangle 8"/>
          <p:cNvSpPr>
            <a:spLocks noChangeArrowheads="1"/>
          </p:cNvSpPr>
          <p:nvPr/>
        </p:nvSpPr>
        <p:spPr bwMode="auto">
          <a:xfrm>
            <a:off x="2286000" y="5791200"/>
            <a:ext cx="76200" cy="762000"/>
          </a:xfrm>
          <a:prstGeom prst="rect">
            <a:avLst/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fr-FR" altLang="fr-FR">
              <a:latin typeface="Book Antiqua" pitchFamily="18" charset="0"/>
            </a:endParaRPr>
          </a:p>
        </p:txBody>
      </p:sp>
      <p:sp>
        <p:nvSpPr>
          <p:cNvPr id="8201" name="Rectangle 9"/>
          <p:cNvSpPr>
            <a:spLocks noChangeArrowheads="1"/>
          </p:cNvSpPr>
          <p:nvPr/>
        </p:nvSpPr>
        <p:spPr bwMode="auto">
          <a:xfrm>
            <a:off x="2286000" y="5791200"/>
            <a:ext cx="152400" cy="685800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>
              <a:latin typeface="Book Antiqua" pitchFamily="18" charset="0"/>
            </a:endParaRPr>
          </a:p>
        </p:txBody>
      </p:sp>
      <p:graphicFrame>
        <p:nvGraphicFramePr>
          <p:cNvPr id="8202" name="Object 114"/>
          <p:cNvGraphicFramePr>
            <a:graphicFrameLocks noChangeAspect="1"/>
          </p:cNvGraphicFramePr>
          <p:nvPr/>
        </p:nvGraphicFramePr>
        <p:xfrm>
          <a:off x="-4876800" y="6194425"/>
          <a:ext cx="4695825" cy="663575"/>
        </p:xfrm>
        <a:graphic>
          <a:graphicData uri="http://schemas.openxmlformats.org/presentationml/2006/ole">
            <p:oleObj spid="_x0000_s1026" name="Designer Drawing" r:id="rId8" imgW="4695825" imgH="666750" progId="">
              <p:embed/>
            </p:oleObj>
          </a:graphicData>
        </a:graphic>
      </p:graphicFrame>
      <p:sp>
        <p:nvSpPr>
          <p:cNvPr id="8203" name="Rectangle 11"/>
          <p:cNvSpPr>
            <a:spLocks noChangeArrowheads="1"/>
          </p:cNvSpPr>
          <p:nvPr/>
        </p:nvSpPr>
        <p:spPr bwMode="auto">
          <a:xfrm rot="5400000">
            <a:off x="1866900" y="6210300"/>
            <a:ext cx="76200" cy="762000"/>
          </a:xfrm>
          <a:prstGeom prst="rect">
            <a:avLst/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fr-FR">
              <a:latin typeface="Book Antiqua" pitchFamily="18" charset="0"/>
            </a:endParaRPr>
          </a:p>
        </p:txBody>
      </p:sp>
      <p:sp>
        <p:nvSpPr>
          <p:cNvPr id="1033" name="Rectangle 13"/>
          <p:cNvSpPr>
            <a:spLocks noChangeArrowheads="1"/>
          </p:cNvSpPr>
          <p:nvPr/>
        </p:nvSpPr>
        <p:spPr bwMode="auto">
          <a:xfrm>
            <a:off x="2778125" y="6400800"/>
            <a:ext cx="76200" cy="4572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fr-FR">
              <a:latin typeface="Book Antiqua" pitchFamily="18" charset="0"/>
            </a:endParaRPr>
          </a:p>
        </p:txBody>
      </p:sp>
      <p:sp>
        <p:nvSpPr>
          <p:cNvPr id="1034" name="Oval 14"/>
          <p:cNvSpPr>
            <a:spLocks noChangeArrowheads="1"/>
          </p:cNvSpPr>
          <p:nvPr/>
        </p:nvSpPr>
        <p:spPr bwMode="auto">
          <a:xfrm>
            <a:off x="2590800" y="6019800"/>
            <a:ext cx="457200" cy="4572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fr-FR">
              <a:latin typeface="Book Antiqua" pitchFamily="18" charset="0"/>
            </a:endParaRPr>
          </a:p>
        </p:txBody>
      </p:sp>
      <p:sp>
        <p:nvSpPr>
          <p:cNvPr id="8207" name="Rectangle 15"/>
          <p:cNvSpPr>
            <a:spLocks noChangeArrowheads="1"/>
          </p:cNvSpPr>
          <p:nvPr/>
        </p:nvSpPr>
        <p:spPr bwMode="auto">
          <a:xfrm rot="9000000">
            <a:off x="2057400" y="5867400"/>
            <a:ext cx="76200" cy="762000"/>
          </a:xfrm>
          <a:prstGeom prst="rect">
            <a:avLst/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wrap="none" anchor="ctr"/>
          <a:lstStyle/>
          <a:p>
            <a:pPr algn="ctr"/>
            <a:endParaRPr lang="fr-FR" altLang="fr-FR">
              <a:latin typeface="Book Antiqua" pitchFamily="18" charset="0"/>
            </a:endParaRPr>
          </a:p>
        </p:txBody>
      </p:sp>
      <p:sp>
        <p:nvSpPr>
          <p:cNvPr id="8208" name="Rectangle 16"/>
          <p:cNvSpPr>
            <a:spLocks noChangeArrowheads="1"/>
          </p:cNvSpPr>
          <p:nvPr/>
        </p:nvSpPr>
        <p:spPr bwMode="auto">
          <a:xfrm rot="9000000">
            <a:off x="2057400" y="5867400"/>
            <a:ext cx="76200" cy="762000"/>
          </a:xfrm>
          <a:prstGeom prst="rect">
            <a:avLst/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wrap="none" anchor="ctr"/>
          <a:lstStyle/>
          <a:p>
            <a:pPr algn="ctr"/>
            <a:endParaRPr lang="fr-FR" altLang="fr-FR">
              <a:latin typeface="Book Antiqua" pitchFamily="18" charset="0"/>
            </a:endParaRPr>
          </a:p>
        </p:txBody>
      </p:sp>
      <p:sp>
        <p:nvSpPr>
          <p:cNvPr id="8209" name="Oval 17"/>
          <p:cNvSpPr>
            <a:spLocks noChangeArrowheads="1"/>
          </p:cNvSpPr>
          <p:nvPr/>
        </p:nvSpPr>
        <p:spPr bwMode="auto">
          <a:xfrm>
            <a:off x="2667000" y="6096000"/>
            <a:ext cx="304800" cy="304800"/>
          </a:xfrm>
          <a:prstGeom prst="ellipse">
            <a:avLst/>
          </a:prstGeom>
          <a:solidFill>
            <a:srgbClr val="FF33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fr-FR">
              <a:latin typeface="Book Antiqua" pitchFamily="18" charset="0"/>
            </a:endParaRPr>
          </a:p>
        </p:txBody>
      </p:sp>
      <p:sp>
        <p:nvSpPr>
          <p:cNvPr id="1038" name="Oval 18"/>
          <p:cNvSpPr>
            <a:spLocks noChangeArrowheads="1"/>
          </p:cNvSpPr>
          <p:nvPr/>
        </p:nvSpPr>
        <p:spPr bwMode="auto">
          <a:xfrm>
            <a:off x="2743200" y="6172200"/>
            <a:ext cx="152400" cy="152400"/>
          </a:xfrm>
          <a:prstGeom prst="ellipse">
            <a:avLst/>
          </a:prstGeom>
          <a:solidFill>
            <a:srgbClr val="FF33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fr-FR">
              <a:latin typeface="Book Antiqua" pitchFamily="18" charset="0"/>
            </a:endParaRPr>
          </a:p>
        </p:txBody>
      </p:sp>
      <p:sp>
        <p:nvSpPr>
          <p:cNvPr id="8211" name="Oval 19"/>
          <p:cNvSpPr>
            <a:spLocks noChangeArrowheads="1"/>
          </p:cNvSpPr>
          <p:nvPr/>
        </p:nvSpPr>
        <p:spPr bwMode="auto">
          <a:xfrm>
            <a:off x="2667000" y="6096000"/>
            <a:ext cx="304800" cy="304800"/>
          </a:xfrm>
          <a:prstGeom prst="ellipse">
            <a:avLst/>
          </a:prstGeom>
          <a:solidFill>
            <a:srgbClr val="FF33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fr-FR">
              <a:latin typeface="Book Antiqua" pitchFamily="18" charset="0"/>
            </a:endParaRPr>
          </a:p>
        </p:txBody>
      </p:sp>
      <p:sp>
        <p:nvSpPr>
          <p:cNvPr id="8212" name="Oval 20"/>
          <p:cNvSpPr>
            <a:spLocks noChangeArrowheads="1"/>
          </p:cNvSpPr>
          <p:nvPr/>
        </p:nvSpPr>
        <p:spPr bwMode="auto">
          <a:xfrm>
            <a:off x="2667000" y="6096000"/>
            <a:ext cx="304800" cy="304800"/>
          </a:xfrm>
          <a:prstGeom prst="ellipse">
            <a:avLst/>
          </a:prstGeom>
          <a:solidFill>
            <a:srgbClr val="FF33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fr-FR">
              <a:latin typeface="Book Antiqua" pitchFamily="18" charset="0"/>
            </a:endParaRPr>
          </a:p>
        </p:txBody>
      </p:sp>
      <p:sp>
        <p:nvSpPr>
          <p:cNvPr id="8213" name="Oval 21"/>
          <p:cNvSpPr>
            <a:spLocks noChangeArrowheads="1"/>
          </p:cNvSpPr>
          <p:nvPr/>
        </p:nvSpPr>
        <p:spPr bwMode="auto">
          <a:xfrm>
            <a:off x="2667000" y="6096000"/>
            <a:ext cx="304800" cy="304800"/>
          </a:xfrm>
          <a:prstGeom prst="ellipse">
            <a:avLst/>
          </a:prstGeom>
          <a:solidFill>
            <a:srgbClr val="FF33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fr-FR">
              <a:latin typeface="Book Antiqua" pitchFamily="18" charset="0"/>
            </a:endParaRPr>
          </a:p>
        </p:txBody>
      </p:sp>
      <p:sp>
        <p:nvSpPr>
          <p:cNvPr id="8214" name="Oval 22"/>
          <p:cNvSpPr>
            <a:spLocks noChangeArrowheads="1"/>
          </p:cNvSpPr>
          <p:nvPr/>
        </p:nvSpPr>
        <p:spPr bwMode="auto">
          <a:xfrm>
            <a:off x="2667000" y="6096000"/>
            <a:ext cx="304800" cy="304800"/>
          </a:xfrm>
          <a:prstGeom prst="ellipse">
            <a:avLst/>
          </a:prstGeom>
          <a:solidFill>
            <a:srgbClr val="FF33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fr-FR">
              <a:latin typeface="Book Antiqua" pitchFamily="18" charset="0"/>
            </a:endParaRPr>
          </a:p>
        </p:txBody>
      </p:sp>
      <p:sp>
        <p:nvSpPr>
          <p:cNvPr id="8215" name="Oval 23"/>
          <p:cNvSpPr>
            <a:spLocks noChangeArrowheads="1"/>
          </p:cNvSpPr>
          <p:nvPr/>
        </p:nvSpPr>
        <p:spPr bwMode="auto">
          <a:xfrm>
            <a:off x="2667000" y="6096000"/>
            <a:ext cx="304800" cy="304800"/>
          </a:xfrm>
          <a:prstGeom prst="ellipse">
            <a:avLst/>
          </a:prstGeom>
          <a:solidFill>
            <a:srgbClr val="FF33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fr-FR">
              <a:latin typeface="Book Antiqua" pitchFamily="18" charset="0"/>
            </a:endParaRPr>
          </a:p>
        </p:txBody>
      </p:sp>
      <p:sp>
        <p:nvSpPr>
          <p:cNvPr id="1044" name="Rectangle 24"/>
          <p:cNvSpPr>
            <a:spLocks noChangeArrowheads="1"/>
          </p:cNvSpPr>
          <p:nvPr/>
        </p:nvSpPr>
        <p:spPr bwMode="auto">
          <a:xfrm>
            <a:off x="3886200" y="6477000"/>
            <a:ext cx="533400" cy="381000"/>
          </a:xfrm>
          <a:prstGeom prst="rect">
            <a:avLst/>
          </a:prstGeom>
          <a:solidFill>
            <a:schemeClr val="bg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fr-FR">
              <a:latin typeface="Book Antiqua" pitchFamily="18" charset="0"/>
            </a:endParaRPr>
          </a:p>
        </p:txBody>
      </p:sp>
      <p:sp>
        <p:nvSpPr>
          <p:cNvPr id="8218" name="Text Box 26"/>
          <p:cNvSpPr txBox="1">
            <a:spLocks noChangeArrowheads="1"/>
          </p:cNvSpPr>
          <p:nvPr/>
        </p:nvSpPr>
        <p:spPr bwMode="auto">
          <a:xfrm>
            <a:off x="3652838" y="1289050"/>
            <a:ext cx="206692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altLang="fr-FR" sz="2400">
                <a:solidFill>
                  <a:srgbClr val="FFC000"/>
                </a:solidFill>
                <a:latin typeface="Calibri" pitchFamily="34" charset="0"/>
              </a:rPr>
              <a:t>Un train arrive</a:t>
            </a:r>
          </a:p>
        </p:txBody>
      </p:sp>
      <p:sp>
        <p:nvSpPr>
          <p:cNvPr id="8223" name="Text Box 31"/>
          <p:cNvSpPr txBox="1">
            <a:spLocks noChangeArrowheads="1"/>
          </p:cNvSpPr>
          <p:nvPr/>
        </p:nvSpPr>
        <p:spPr bwMode="auto">
          <a:xfrm>
            <a:off x="685800" y="871538"/>
            <a:ext cx="800100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altLang="fr-FR" sz="2400" b="1">
                <a:latin typeface="Calibri" pitchFamily="34" charset="0"/>
              </a:rPr>
              <a:t>Le système est en attente</a:t>
            </a:r>
          </a:p>
        </p:txBody>
      </p:sp>
      <p:sp>
        <p:nvSpPr>
          <p:cNvPr id="8227" name="Text Box 35"/>
          <p:cNvSpPr txBox="1">
            <a:spLocks noChangeArrowheads="1"/>
          </p:cNvSpPr>
          <p:nvPr/>
        </p:nvSpPr>
        <p:spPr bwMode="auto">
          <a:xfrm>
            <a:off x="685800" y="1700213"/>
            <a:ext cx="800100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altLang="fr-FR" sz="2400" b="1">
                <a:latin typeface="Calibri" pitchFamily="34" charset="0"/>
              </a:rPr>
              <a:t>Activer signal lumineux et signal sonore</a:t>
            </a:r>
          </a:p>
        </p:txBody>
      </p:sp>
      <p:sp>
        <p:nvSpPr>
          <p:cNvPr id="8231" name="Text Box 39"/>
          <p:cNvSpPr txBox="1">
            <a:spLocks noChangeArrowheads="1"/>
          </p:cNvSpPr>
          <p:nvPr/>
        </p:nvSpPr>
        <p:spPr bwMode="auto">
          <a:xfrm>
            <a:off x="685800" y="2508250"/>
            <a:ext cx="800100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altLang="fr-FR" sz="2400" b="1">
                <a:latin typeface="Calibri" pitchFamily="34" charset="0"/>
              </a:rPr>
              <a:t>Baisser la barrière et laisser les signaux</a:t>
            </a:r>
          </a:p>
        </p:txBody>
      </p:sp>
      <p:sp>
        <p:nvSpPr>
          <p:cNvPr id="8235" name="Text Box 43"/>
          <p:cNvSpPr txBox="1">
            <a:spLocks noChangeArrowheads="1"/>
          </p:cNvSpPr>
          <p:nvPr/>
        </p:nvSpPr>
        <p:spPr bwMode="auto">
          <a:xfrm>
            <a:off x="647700" y="3270250"/>
            <a:ext cx="807720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altLang="fr-FR" sz="2400" b="1">
                <a:latin typeface="Calibri" pitchFamily="34" charset="0"/>
              </a:rPr>
              <a:t>Arrêt signal lumineux et signal sonore</a:t>
            </a:r>
          </a:p>
        </p:txBody>
      </p:sp>
      <p:sp>
        <p:nvSpPr>
          <p:cNvPr id="8239" name="Text Box 47"/>
          <p:cNvSpPr txBox="1">
            <a:spLocks noChangeArrowheads="1"/>
          </p:cNvSpPr>
          <p:nvPr/>
        </p:nvSpPr>
        <p:spPr bwMode="auto">
          <a:xfrm>
            <a:off x="685800" y="4068763"/>
            <a:ext cx="800100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altLang="fr-FR" sz="2400" b="1">
                <a:latin typeface="Calibri" pitchFamily="34" charset="0"/>
              </a:rPr>
              <a:t>Lever la barrière</a:t>
            </a:r>
          </a:p>
        </p:txBody>
      </p:sp>
      <p:sp>
        <p:nvSpPr>
          <p:cNvPr id="8243" name="Text Box 51"/>
          <p:cNvSpPr txBox="1">
            <a:spLocks noChangeArrowheads="1"/>
          </p:cNvSpPr>
          <p:nvPr/>
        </p:nvSpPr>
        <p:spPr bwMode="auto">
          <a:xfrm>
            <a:off x="2590800" y="2127250"/>
            <a:ext cx="4097338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FR" altLang="fr-FR" sz="2400">
                <a:solidFill>
                  <a:srgbClr val="FFC000"/>
                </a:solidFill>
                <a:latin typeface="Calibri" pitchFamily="34" charset="0"/>
              </a:rPr>
              <a:t>Temporisation de 10 secondes</a:t>
            </a:r>
          </a:p>
        </p:txBody>
      </p:sp>
      <p:sp>
        <p:nvSpPr>
          <p:cNvPr id="8248" name="Text Box 56"/>
          <p:cNvSpPr txBox="1">
            <a:spLocks noChangeArrowheads="1"/>
          </p:cNvSpPr>
          <p:nvPr/>
        </p:nvSpPr>
        <p:spPr bwMode="auto">
          <a:xfrm>
            <a:off x="3589338" y="2889250"/>
            <a:ext cx="219392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altLang="fr-FR" sz="2400">
                <a:solidFill>
                  <a:srgbClr val="FFC000"/>
                </a:solidFill>
                <a:latin typeface="Calibri" pitchFamily="34" charset="0"/>
              </a:rPr>
              <a:t>Barrière baissée</a:t>
            </a:r>
          </a:p>
        </p:txBody>
      </p:sp>
      <p:sp>
        <p:nvSpPr>
          <p:cNvPr id="8253" name="Text Box 61"/>
          <p:cNvSpPr txBox="1">
            <a:spLocks noChangeArrowheads="1"/>
          </p:cNvSpPr>
          <p:nvPr/>
        </p:nvSpPr>
        <p:spPr bwMode="auto">
          <a:xfrm>
            <a:off x="3517900" y="3651250"/>
            <a:ext cx="233680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altLang="fr-FR" sz="2400">
                <a:solidFill>
                  <a:srgbClr val="FFC000"/>
                </a:solidFill>
                <a:latin typeface="Calibri" pitchFamily="34" charset="0"/>
              </a:rPr>
              <a:t>Le train est passé</a:t>
            </a:r>
          </a:p>
        </p:txBody>
      </p:sp>
      <p:sp>
        <p:nvSpPr>
          <p:cNvPr id="8258" name="Text Box 66"/>
          <p:cNvSpPr txBox="1">
            <a:spLocks noChangeArrowheads="1"/>
          </p:cNvSpPr>
          <p:nvPr/>
        </p:nvSpPr>
        <p:spPr bwMode="auto">
          <a:xfrm>
            <a:off x="3721100" y="4413250"/>
            <a:ext cx="193040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FR" altLang="fr-FR" sz="2400">
                <a:solidFill>
                  <a:srgbClr val="FFC000"/>
                </a:solidFill>
                <a:latin typeface="Calibri" pitchFamily="34" charset="0"/>
              </a:rPr>
              <a:t>Barrière levée</a:t>
            </a:r>
          </a:p>
        </p:txBody>
      </p:sp>
      <p:graphicFrame>
        <p:nvGraphicFramePr>
          <p:cNvPr id="8262" name="Object 115"/>
          <p:cNvGraphicFramePr>
            <a:graphicFrameLocks noChangeAspect="1"/>
          </p:cNvGraphicFramePr>
          <p:nvPr/>
        </p:nvGraphicFramePr>
        <p:xfrm>
          <a:off x="9180513" y="6194425"/>
          <a:ext cx="4695825" cy="663575"/>
        </p:xfrm>
        <a:graphic>
          <a:graphicData uri="http://schemas.openxmlformats.org/presentationml/2006/ole">
            <p:oleObj spid="_x0000_s1027" name="Designer Drawing" r:id="rId9" imgW="4695825" imgH="666750" progId="">
              <p:embed/>
            </p:oleObj>
          </a:graphicData>
        </a:graphic>
      </p:graphicFrame>
      <p:sp>
        <p:nvSpPr>
          <p:cNvPr id="8263" name="Rectangle 71"/>
          <p:cNvSpPr>
            <a:spLocks noChangeArrowheads="1"/>
          </p:cNvSpPr>
          <p:nvPr/>
        </p:nvSpPr>
        <p:spPr bwMode="auto">
          <a:xfrm>
            <a:off x="8382000" y="5943600"/>
            <a:ext cx="762000" cy="914400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>
              <a:latin typeface="Book Antiqua" pitchFamily="18" charset="0"/>
            </a:endParaRPr>
          </a:p>
        </p:txBody>
      </p:sp>
      <p:sp>
        <p:nvSpPr>
          <p:cNvPr id="8264" name="Rectangle 72"/>
          <p:cNvSpPr>
            <a:spLocks noChangeArrowheads="1"/>
          </p:cNvSpPr>
          <p:nvPr/>
        </p:nvSpPr>
        <p:spPr bwMode="auto">
          <a:xfrm>
            <a:off x="1447800" y="6477000"/>
            <a:ext cx="762000" cy="228600"/>
          </a:xfrm>
          <a:prstGeom prst="rect">
            <a:avLst/>
          </a:prstGeom>
          <a:solidFill>
            <a:schemeClr val="hlink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fr-FR">
              <a:latin typeface="Book Antiqua" pitchFamily="18" charset="0"/>
            </a:endParaRPr>
          </a:p>
        </p:txBody>
      </p:sp>
      <p:sp>
        <p:nvSpPr>
          <p:cNvPr id="8265" name="Rectangle 73"/>
          <p:cNvSpPr>
            <a:spLocks noChangeArrowheads="1"/>
          </p:cNvSpPr>
          <p:nvPr/>
        </p:nvSpPr>
        <p:spPr bwMode="auto">
          <a:xfrm>
            <a:off x="2286000" y="5791200"/>
            <a:ext cx="76200" cy="762000"/>
          </a:xfrm>
          <a:prstGeom prst="rect">
            <a:avLst/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fr-FR" altLang="fr-FR">
              <a:latin typeface="Book Antiqua" pitchFamily="18" charset="0"/>
            </a:endParaRPr>
          </a:p>
        </p:txBody>
      </p:sp>
      <p:graphicFrame>
        <p:nvGraphicFramePr>
          <p:cNvPr id="1028" name="Object 116"/>
          <p:cNvGraphicFramePr>
            <a:graphicFrameLocks noChangeAspect="1"/>
          </p:cNvGraphicFramePr>
          <p:nvPr/>
        </p:nvGraphicFramePr>
        <p:xfrm>
          <a:off x="2133600" y="6440488"/>
          <a:ext cx="361950" cy="417512"/>
        </p:xfrm>
        <a:graphic>
          <a:graphicData uri="http://schemas.openxmlformats.org/presentationml/2006/ole">
            <p:oleObj spid="_x0000_s1028" name="Designer Drawing" r:id="rId10" imgW="457200" imgH="457200" progId="">
              <p:embed/>
            </p:oleObj>
          </a:graphicData>
        </a:graphic>
      </p:graphicFrame>
    </p:spTree>
  </p:cSld>
  <p:clrMapOvr>
    <a:masterClrMapping/>
  </p:clrMapOvr>
  <p:transition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4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82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2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DIESE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3" presetID="23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82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82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3"/>
                                            </p:cond>
                                          </p:stCondLst>
                                        </p:cTn>
                                        <p:tgtEl>
                                          <p:spTgt spid="8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Son Musica exclamation 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8" presetID="23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2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2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8"/>
                                            </p:cond>
                                          </p:stCondLst>
                                        </p:cTn>
                                        <p:tgtEl>
                                          <p:spTgt spid="8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Son Musica exclamation 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82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2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9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4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4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8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Son Robotz ouvri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82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82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5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Son Robotz ouvri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 nodeType="clickPar">
                      <p:stCondLst>
                        <p:cond delay="indefinite"/>
                      </p:stCondLst>
                      <p:childTnLst>
                        <p:par>
                          <p:cTn id="5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61" presetID="23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82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82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61"/>
                                            </p:cond>
                                          </p:stCondLst>
                                        </p:cTn>
                                        <p:tgtEl>
                                          <p:spTgt spid="8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Son Musica exclamation 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66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82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82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66"/>
                                            </p:cond>
                                          </p:stCondLst>
                                        </p:cTn>
                                        <p:tgtEl>
                                          <p:spTgt spid="8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Son Musica exclamation 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 nodeType="clickPar">
                      <p:stCondLst>
                        <p:cond delay="indefinite"/>
                      </p:stCondLst>
                      <p:childTnLst>
                        <p:par>
                          <p:cTn id="7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75" presetID="7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0" fill="hold"/>
                                        <p:tgtEl>
                                          <p:spTgt spid="82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82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7" name="TRAI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8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82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82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80"/>
                                            </p:cond>
                                          </p:stCondLst>
                                        </p:cTn>
                                        <p:tgtEl>
                                          <p:spTgt spid="8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Son Musica exclamation 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8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82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82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85"/>
                                            </p:cond>
                                          </p:stCondLst>
                                        </p:cTn>
                                        <p:tgtEl>
                                          <p:spTgt spid="8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Son Musica exclamation 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 nodeType="clickPar">
                      <p:stCondLst>
                        <p:cond delay="indefinite"/>
                      </p:stCondLst>
                      <p:childTnLst>
                        <p:par>
                          <p:cTn id="9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82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82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 nodeType="clickPar">
                      <p:stCondLst>
                        <p:cond delay="indefinite"/>
                      </p:stCondLst>
                      <p:childTnLst>
                        <p:par>
                          <p:cTn id="9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2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0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8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Son Robotz ouvri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 nodeType="clickPar">
                      <p:stCondLst>
                        <p:cond delay="indefinite"/>
                      </p:stCondLst>
                      <p:childTnLst>
                        <p:par>
                          <p:cTn id="10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 nodeType="clickPar">
                      <p:stCondLst>
                        <p:cond delay="indefinite"/>
                      </p:stCondLst>
                      <p:childTnLst>
                        <p:par>
                          <p:cTn id="1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82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82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07" grpId="0" animBg="1" autoUpdateAnimBg="0"/>
      <p:bldP spid="8208" grpId="0" animBg="1" autoUpdateAnimBg="0"/>
      <p:bldP spid="8218" grpId="0" autoUpdateAnimBg="0"/>
      <p:bldP spid="8223" grpId="0" autoUpdateAnimBg="0"/>
      <p:bldP spid="8227" grpId="0" autoUpdateAnimBg="0"/>
      <p:bldP spid="8231" grpId="0" autoUpdateAnimBg="0"/>
      <p:bldP spid="8235" grpId="0" autoUpdateAnimBg="0"/>
      <p:bldP spid="8239" grpId="0" autoUpdateAnimBg="0"/>
      <p:bldP spid="8243" grpId="0" autoUpdateAnimBg="0"/>
      <p:bldP spid="8248" grpId="0" autoUpdateAnimBg="0"/>
      <p:bldP spid="8253" grpId="0" autoUpdateAnimBg="0"/>
      <p:bldP spid="8258" grpId="0" autoUpdateAnimBg="0"/>
      <p:bldP spid="8265" grpId="0" animBg="1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rganigramme : Terminateur 2"/>
          <p:cNvSpPr/>
          <p:nvPr/>
        </p:nvSpPr>
        <p:spPr>
          <a:xfrm>
            <a:off x="4106863" y="393700"/>
            <a:ext cx="896937" cy="188913"/>
          </a:xfrm>
          <a:prstGeom prst="flowChartTerminator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14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Début</a:t>
            </a:r>
          </a:p>
        </p:txBody>
      </p:sp>
      <p:sp>
        <p:nvSpPr>
          <p:cNvPr id="4" name="Rectangle 3"/>
          <p:cNvSpPr/>
          <p:nvPr/>
        </p:nvSpPr>
        <p:spPr>
          <a:xfrm>
            <a:off x="3568700" y="1473200"/>
            <a:ext cx="2089150" cy="2159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14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Signal lumineux et sonore</a:t>
            </a:r>
          </a:p>
        </p:txBody>
      </p:sp>
      <p:sp>
        <p:nvSpPr>
          <p:cNvPr id="5" name="Organigramme : Décision 4"/>
          <p:cNvSpPr/>
          <p:nvPr/>
        </p:nvSpPr>
        <p:spPr>
          <a:xfrm>
            <a:off x="3509963" y="742950"/>
            <a:ext cx="2124075" cy="576263"/>
          </a:xfrm>
          <a:prstGeom prst="flowChartDecision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14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Train en approche ?</a:t>
            </a:r>
          </a:p>
        </p:txBody>
      </p:sp>
      <p:sp>
        <p:nvSpPr>
          <p:cNvPr id="6" name="Organigramme : Décision 5"/>
          <p:cNvSpPr/>
          <p:nvPr/>
        </p:nvSpPr>
        <p:spPr>
          <a:xfrm>
            <a:off x="3602038" y="1844675"/>
            <a:ext cx="1931987" cy="485775"/>
          </a:xfrm>
          <a:prstGeom prst="flowChartDecision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fr-FR" sz="1400">
                <a:solidFill>
                  <a:schemeClr val="tx1"/>
                </a:solidFill>
                <a:latin typeface="Calibri" pitchFamily="34" charset="0"/>
                <a:cs typeface="Arial" charset="0"/>
              </a:rPr>
              <a:t>Temps ≤ 10 s</a:t>
            </a:r>
          </a:p>
        </p:txBody>
      </p:sp>
      <p:sp>
        <p:nvSpPr>
          <p:cNvPr id="7" name="Rectangle 6"/>
          <p:cNvSpPr/>
          <p:nvPr/>
        </p:nvSpPr>
        <p:spPr>
          <a:xfrm>
            <a:off x="3073400" y="2490788"/>
            <a:ext cx="2997200" cy="350837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14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Baisser la barrière laisser les signaux</a:t>
            </a:r>
          </a:p>
        </p:txBody>
      </p:sp>
      <p:sp>
        <p:nvSpPr>
          <p:cNvPr id="8" name="Rectangle 7"/>
          <p:cNvSpPr/>
          <p:nvPr/>
        </p:nvSpPr>
        <p:spPr>
          <a:xfrm>
            <a:off x="2884488" y="3760788"/>
            <a:ext cx="3438525" cy="192087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14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Arrêt du signal sonore et lumineux</a:t>
            </a:r>
          </a:p>
        </p:txBody>
      </p:sp>
      <p:sp>
        <p:nvSpPr>
          <p:cNvPr id="9" name="Organigramme : Décision 8"/>
          <p:cNvSpPr/>
          <p:nvPr/>
        </p:nvSpPr>
        <p:spPr>
          <a:xfrm>
            <a:off x="3605213" y="3006725"/>
            <a:ext cx="1933575" cy="593725"/>
          </a:xfrm>
          <a:prstGeom prst="flowChartDecision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14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Barrière baissée ? </a:t>
            </a:r>
          </a:p>
        </p:txBody>
      </p:sp>
      <p:sp>
        <p:nvSpPr>
          <p:cNvPr id="10" name="Organigramme : Décision 9"/>
          <p:cNvSpPr/>
          <p:nvPr/>
        </p:nvSpPr>
        <p:spPr>
          <a:xfrm>
            <a:off x="3608388" y="4114800"/>
            <a:ext cx="1933575" cy="593725"/>
          </a:xfrm>
          <a:prstGeom prst="flowChartDecision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14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Train passé ?</a:t>
            </a:r>
          </a:p>
        </p:txBody>
      </p:sp>
      <p:sp>
        <p:nvSpPr>
          <p:cNvPr id="11" name="Rectangle 10"/>
          <p:cNvSpPr/>
          <p:nvPr/>
        </p:nvSpPr>
        <p:spPr>
          <a:xfrm>
            <a:off x="3676650" y="4873625"/>
            <a:ext cx="1870075" cy="25558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14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Lever la barrière</a:t>
            </a:r>
          </a:p>
        </p:txBody>
      </p:sp>
      <p:sp>
        <p:nvSpPr>
          <p:cNvPr id="12" name="Organigramme : Décision 11"/>
          <p:cNvSpPr/>
          <p:nvPr/>
        </p:nvSpPr>
        <p:spPr>
          <a:xfrm>
            <a:off x="3614738" y="5294313"/>
            <a:ext cx="1931987" cy="592137"/>
          </a:xfrm>
          <a:prstGeom prst="flowChartDecision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14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Barrière levée?</a:t>
            </a:r>
          </a:p>
        </p:txBody>
      </p:sp>
      <p:cxnSp>
        <p:nvCxnSpPr>
          <p:cNvPr id="14" name="Connecteur droit avec flèche 13"/>
          <p:cNvCxnSpPr/>
          <p:nvPr/>
        </p:nvCxnSpPr>
        <p:spPr>
          <a:xfrm>
            <a:off x="4572000" y="582613"/>
            <a:ext cx="0" cy="16033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Connecteur droit avec flèche 15"/>
          <p:cNvCxnSpPr/>
          <p:nvPr/>
        </p:nvCxnSpPr>
        <p:spPr>
          <a:xfrm>
            <a:off x="4572000" y="1319213"/>
            <a:ext cx="0" cy="16033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Connecteur droit avec flèche 16"/>
          <p:cNvCxnSpPr/>
          <p:nvPr/>
        </p:nvCxnSpPr>
        <p:spPr>
          <a:xfrm>
            <a:off x="4567238" y="1689100"/>
            <a:ext cx="0" cy="16033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Connecteur droit avec flèche 17"/>
          <p:cNvCxnSpPr/>
          <p:nvPr/>
        </p:nvCxnSpPr>
        <p:spPr>
          <a:xfrm>
            <a:off x="4572000" y="2330450"/>
            <a:ext cx="0" cy="16033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Connecteur droit avec flèche 18"/>
          <p:cNvCxnSpPr/>
          <p:nvPr/>
        </p:nvCxnSpPr>
        <p:spPr>
          <a:xfrm>
            <a:off x="4567238" y="2852738"/>
            <a:ext cx="0" cy="16033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Connecteur droit avec flèche 19"/>
          <p:cNvCxnSpPr/>
          <p:nvPr/>
        </p:nvCxnSpPr>
        <p:spPr>
          <a:xfrm>
            <a:off x="4573588" y="3602038"/>
            <a:ext cx="0" cy="15875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Connecteur droit avec flèche 20"/>
          <p:cNvCxnSpPr/>
          <p:nvPr/>
        </p:nvCxnSpPr>
        <p:spPr>
          <a:xfrm>
            <a:off x="4572000" y="3952875"/>
            <a:ext cx="0" cy="16033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Connecteur droit avec flèche 21"/>
          <p:cNvCxnSpPr/>
          <p:nvPr/>
        </p:nvCxnSpPr>
        <p:spPr>
          <a:xfrm>
            <a:off x="4573588" y="4713288"/>
            <a:ext cx="0" cy="16033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Connecteur droit avec flèche 22"/>
          <p:cNvCxnSpPr/>
          <p:nvPr/>
        </p:nvCxnSpPr>
        <p:spPr>
          <a:xfrm>
            <a:off x="4579938" y="5133975"/>
            <a:ext cx="0" cy="16033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Connecteur : en angle 24"/>
          <p:cNvCxnSpPr/>
          <p:nvPr/>
        </p:nvCxnSpPr>
        <p:spPr>
          <a:xfrm rot="10800000">
            <a:off x="4556125" y="5222875"/>
            <a:ext cx="966788" cy="365125"/>
          </a:xfrm>
          <a:prstGeom prst="bentConnector3">
            <a:avLst>
              <a:gd name="adj1" fmla="val -22658"/>
            </a:avLst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Connecteur : en angle 28"/>
          <p:cNvCxnSpPr>
            <a:stCxn id="10" idx="3"/>
          </p:cNvCxnSpPr>
          <p:nvPr/>
        </p:nvCxnSpPr>
        <p:spPr>
          <a:xfrm flipH="1" flipV="1">
            <a:off x="4567238" y="4014788"/>
            <a:ext cx="974725" cy="396875"/>
          </a:xfrm>
          <a:prstGeom prst="bentConnector3">
            <a:avLst>
              <a:gd name="adj1" fmla="val -23460"/>
            </a:avLst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Connecteur : en angle 30"/>
          <p:cNvCxnSpPr>
            <a:stCxn id="9" idx="3"/>
          </p:cNvCxnSpPr>
          <p:nvPr/>
        </p:nvCxnSpPr>
        <p:spPr>
          <a:xfrm flipH="1" flipV="1">
            <a:off x="4567238" y="2908300"/>
            <a:ext cx="971550" cy="395288"/>
          </a:xfrm>
          <a:prstGeom prst="bentConnector3">
            <a:avLst>
              <a:gd name="adj1" fmla="val -23533"/>
            </a:avLst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Connecteur : en angle 33"/>
          <p:cNvCxnSpPr>
            <a:stCxn id="6" idx="3"/>
          </p:cNvCxnSpPr>
          <p:nvPr/>
        </p:nvCxnSpPr>
        <p:spPr>
          <a:xfrm flipH="1" flipV="1">
            <a:off x="4567238" y="1744663"/>
            <a:ext cx="966787" cy="342900"/>
          </a:xfrm>
          <a:prstGeom prst="bentConnector3">
            <a:avLst>
              <a:gd name="adj1" fmla="val -23629"/>
            </a:avLst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Connecteur : en angle 35"/>
          <p:cNvCxnSpPr>
            <a:stCxn id="12" idx="2"/>
          </p:cNvCxnSpPr>
          <p:nvPr/>
        </p:nvCxnSpPr>
        <p:spPr>
          <a:xfrm rot="5400000" flipH="1" flipV="1">
            <a:off x="3272631" y="1948657"/>
            <a:ext cx="5246687" cy="2628900"/>
          </a:xfrm>
          <a:prstGeom prst="bentConnector3">
            <a:avLst>
              <a:gd name="adj1" fmla="val -4356"/>
            </a:avLst>
          </a:prstGeom>
          <a:ln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Connecteur droit avec flèche 44"/>
          <p:cNvCxnSpPr/>
          <p:nvPr/>
        </p:nvCxnSpPr>
        <p:spPr>
          <a:xfrm flipH="1">
            <a:off x="4572000" y="639763"/>
            <a:ext cx="2638425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Connecteur : en angle 46"/>
          <p:cNvCxnSpPr>
            <a:stCxn id="5" idx="3"/>
          </p:cNvCxnSpPr>
          <p:nvPr/>
        </p:nvCxnSpPr>
        <p:spPr>
          <a:xfrm flipH="1" flipV="1">
            <a:off x="4578350" y="701675"/>
            <a:ext cx="1055688" cy="328613"/>
          </a:xfrm>
          <a:prstGeom prst="bentConnector3">
            <a:avLst>
              <a:gd name="adj1" fmla="val -21653"/>
            </a:avLst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1692275" y="836613"/>
            <a:ext cx="563880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altLang="fr-FR" sz="3000">
                <a:latin typeface="Calibri" pitchFamily="34" charset="0"/>
              </a:rPr>
              <a:t>Exemples d’</a:t>
            </a:r>
            <a:r>
              <a:rPr lang="fr-FR" altLang="fr-FR" sz="3000" b="1">
                <a:solidFill>
                  <a:schemeClr val="accent2"/>
                </a:solidFill>
                <a:latin typeface="Calibri" pitchFamily="34" charset="0"/>
              </a:rPr>
              <a:t>actionneurs</a:t>
            </a:r>
            <a:endParaRPr lang="fr-FR" altLang="fr-FR" sz="3000">
              <a:latin typeface="Calibri" pitchFamily="34" charset="0"/>
            </a:endParaRPr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1463675" y="2132013"/>
            <a:ext cx="6629400" cy="4160837"/>
            <a:chOff x="1200" y="1152"/>
            <a:chExt cx="4176" cy="2621"/>
          </a:xfrm>
        </p:grpSpPr>
        <p:pic>
          <p:nvPicPr>
            <p:cNvPr id="8196" name="Picture 5" descr="C:\Temp\techno\autom\baction.jp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1296" y="1152"/>
              <a:ext cx="768" cy="5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8197" name="Text Box 6"/>
            <p:cNvSpPr txBox="1">
              <a:spLocks noChangeArrowheads="1"/>
            </p:cNvSpPr>
            <p:nvPr/>
          </p:nvSpPr>
          <p:spPr bwMode="auto">
            <a:xfrm>
              <a:off x="1200" y="1680"/>
              <a:ext cx="912" cy="17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fr-FR" altLang="fr-FR" sz="1200">
                  <a:latin typeface="Calibri" pitchFamily="34" charset="0"/>
                </a:rPr>
                <a:t>Moteur pas à pas</a:t>
              </a:r>
              <a:endParaRPr lang="fr-FR" altLang="fr-FR">
                <a:latin typeface="Calibri" pitchFamily="34" charset="0"/>
              </a:endParaRPr>
            </a:p>
          </p:txBody>
        </p:sp>
        <p:sp>
          <p:nvSpPr>
            <p:cNvPr id="8198" name="Text Box 7"/>
            <p:cNvSpPr txBox="1">
              <a:spLocks noChangeArrowheads="1"/>
            </p:cNvSpPr>
            <p:nvPr/>
          </p:nvSpPr>
          <p:spPr bwMode="auto">
            <a:xfrm>
              <a:off x="4416" y="1680"/>
              <a:ext cx="672" cy="17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fr-FR" altLang="fr-FR" sz="1200">
                  <a:latin typeface="Calibri" pitchFamily="34" charset="0"/>
                </a:rPr>
                <a:t>Voyants</a:t>
              </a:r>
              <a:endParaRPr lang="fr-FR" altLang="fr-FR">
                <a:latin typeface="Calibri" pitchFamily="34" charset="0"/>
              </a:endParaRPr>
            </a:p>
          </p:txBody>
        </p:sp>
        <p:pic>
          <p:nvPicPr>
            <p:cNvPr id="8199" name="Picture 8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1440" y="2064"/>
              <a:ext cx="433" cy="62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8200" name="Text Box 9"/>
            <p:cNvSpPr txBox="1">
              <a:spLocks noChangeArrowheads="1"/>
            </p:cNvSpPr>
            <p:nvPr/>
          </p:nvSpPr>
          <p:spPr bwMode="auto">
            <a:xfrm>
              <a:off x="1296" y="2688"/>
              <a:ext cx="672" cy="17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fr-FR" altLang="fr-FR" sz="1200">
                  <a:latin typeface="Calibri" pitchFamily="34" charset="0"/>
                </a:rPr>
                <a:t>Electrovanne</a:t>
              </a:r>
              <a:endParaRPr lang="fr-FR" altLang="fr-FR">
                <a:latin typeface="Calibri" pitchFamily="34" charset="0"/>
              </a:endParaRPr>
            </a:p>
          </p:txBody>
        </p:sp>
        <p:sp>
          <p:nvSpPr>
            <p:cNvPr id="8201" name="Text Box 10"/>
            <p:cNvSpPr txBox="1">
              <a:spLocks noChangeArrowheads="1"/>
            </p:cNvSpPr>
            <p:nvPr/>
          </p:nvSpPr>
          <p:spPr bwMode="auto">
            <a:xfrm>
              <a:off x="1344" y="3600"/>
              <a:ext cx="528" cy="17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fr-FR" altLang="fr-FR" sz="1200">
                  <a:latin typeface="Calibri" pitchFamily="34" charset="0"/>
                </a:rPr>
                <a:t>Buzzer</a:t>
              </a:r>
              <a:endParaRPr lang="fr-FR" altLang="fr-FR">
                <a:latin typeface="Calibri" pitchFamily="34" charset="0"/>
              </a:endParaRPr>
            </a:p>
          </p:txBody>
        </p:sp>
        <p:pic>
          <p:nvPicPr>
            <p:cNvPr id="8202" name="Picture 11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2832" y="1152"/>
              <a:ext cx="465" cy="5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8203" name="Text Box 12"/>
            <p:cNvSpPr txBox="1">
              <a:spLocks noChangeArrowheads="1"/>
            </p:cNvSpPr>
            <p:nvPr/>
          </p:nvSpPr>
          <p:spPr bwMode="auto">
            <a:xfrm>
              <a:off x="2496" y="1728"/>
              <a:ext cx="1344" cy="17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fr-FR" altLang="fr-FR" sz="1200">
                  <a:latin typeface="Calibri" pitchFamily="34" charset="0"/>
                </a:rPr>
                <a:t>Afficheur 7 segments</a:t>
              </a:r>
              <a:endParaRPr lang="fr-FR" altLang="fr-FR">
                <a:latin typeface="Calibri" pitchFamily="34" charset="0"/>
              </a:endParaRPr>
            </a:p>
          </p:txBody>
        </p:sp>
        <p:pic>
          <p:nvPicPr>
            <p:cNvPr id="8204" name="Picture 13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4416" y="1296"/>
              <a:ext cx="690" cy="38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8205" name="Picture 14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2640" y="3312"/>
              <a:ext cx="960" cy="2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8206" name="Text Box 15"/>
            <p:cNvSpPr txBox="1">
              <a:spLocks noChangeArrowheads="1"/>
            </p:cNvSpPr>
            <p:nvPr/>
          </p:nvSpPr>
          <p:spPr bwMode="auto">
            <a:xfrm>
              <a:off x="2640" y="3600"/>
              <a:ext cx="960" cy="17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fr-FR" altLang="fr-FR" sz="1200">
                  <a:latin typeface="Calibri" pitchFamily="34" charset="0"/>
                </a:rPr>
                <a:t>Vérin</a:t>
              </a:r>
              <a:endParaRPr lang="fr-FR" altLang="fr-FR">
                <a:latin typeface="Calibri" pitchFamily="34" charset="0"/>
              </a:endParaRPr>
            </a:p>
          </p:txBody>
        </p:sp>
        <p:pic>
          <p:nvPicPr>
            <p:cNvPr id="8207" name="Picture 16"/>
            <p:cNvPicPr>
              <a:picLocks noChangeAspect="1" noChangeArrowheads="1"/>
            </p:cNvPicPr>
            <p:nvPr/>
          </p:nvPicPr>
          <p:blipFill>
            <a:blip r:embed="rId8" cstate="print"/>
            <a:srcRect/>
            <a:stretch>
              <a:fillRect/>
            </a:stretch>
          </p:blipFill>
          <p:spPr bwMode="auto">
            <a:xfrm>
              <a:off x="2832" y="2112"/>
              <a:ext cx="576" cy="5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8208" name="Text Box 17"/>
            <p:cNvSpPr txBox="1">
              <a:spLocks noChangeArrowheads="1"/>
            </p:cNvSpPr>
            <p:nvPr/>
          </p:nvSpPr>
          <p:spPr bwMode="auto">
            <a:xfrm>
              <a:off x="2784" y="2688"/>
              <a:ext cx="672" cy="17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fr-FR" altLang="fr-FR" sz="1200">
                  <a:latin typeface="Calibri" pitchFamily="34" charset="0"/>
                </a:rPr>
                <a:t>Vérin rotatif</a:t>
              </a:r>
              <a:endParaRPr lang="fr-FR" altLang="fr-FR">
                <a:latin typeface="Calibri" pitchFamily="34" charset="0"/>
              </a:endParaRPr>
            </a:p>
          </p:txBody>
        </p:sp>
        <p:pic>
          <p:nvPicPr>
            <p:cNvPr id="8209" name="Picture 18"/>
            <p:cNvPicPr>
              <a:picLocks noChangeAspect="1" noChangeArrowheads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auto">
            <a:xfrm>
              <a:off x="4464" y="2016"/>
              <a:ext cx="541" cy="62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8210" name="Text Box 19"/>
            <p:cNvSpPr txBox="1">
              <a:spLocks noChangeArrowheads="1"/>
            </p:cNvSpPr>
            <p:nvPr/>
          </p:nvSpPr>
          <p:spPr bwMode="auto">
            <a:xfrm>
              <a:off x="4464" y="2640"/>
              <a:ext cx="576" cy="17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fr-FR" altLang="fr-FR" sz="1200">
                  <a:latin typeface="Calibri" pitchFamily="34" charset="0"/>
                </a:rPr>
                <a:t>Ventilateur</a:t>
              </a:r>
              <a:endParaRPr lang="fr-FR" altLang="fr-FR">
                <a:latin typeface="Calibri" pitchFamily="34" charset="0"/>
              </a:endParaRPr>
            </a:p>
          </p:txBody>
        </p:sp>
        <p:pic>
          <p:nvPicPr>
            <p:cNvPr id="8211" name="Picture 20"/>
            <p:cNvPicPr>
              <a:picLocks noChangeAspect="1" noChangeArrowheads="1"/>
            </p:cNvPicPr>
            <p:nvPr/>
          </p:nvPicPr>
          <p:blipFill>
            <a:blip r:embed="rId10" cstate="print"/>
            <a:srcRect/>
            <a:stretch>
              <a:fillRect/>
            </a:stretch>
          </p:blipFill>
          <p:spPr bwMode="auto">
            <a:xfrm>
              <a:off x="1344" y="3072"/>
              <a:ext cx="528" cy="47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8212" name="Picture 21"/>
            <p:cNvPicPr>
              <a:picLocks noChangeAspect="1" noChangeArrowheads="1"/>
            </p:cNvPicPr>
            <p:nvPr/>
          </p:nvPicPr>
          <p:blipFill>
            <a:blip r:embed="rId11" cstate="print"/>
            <a:srcRect/>
            <a:stretch>
              <a:fillRect/>
            </a:stretch>
          </p:blipFill>
          <p:spPr bwMode="auto">
            <a:xfrm>
              <a:off x="4416" y="3024"/>
              <a:ext cx="624" cy="49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8213" name="Text Box 22"/>
            <p:cNvSpPr txBox="1">
              <a:spLocks noChangeArrowheads="1"/>
            </p:cNvSpPr>
            <p:nvPr/>
          </p:nvSpPr>
          <p:spPr bwMode="auto">
            <a:xfrm>
              <a:off x="4272" y="3552"/>
              <a:ext cx="1104" cy="17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fr-FR" altLang="fr-FR" sz="1200">
                  <a:latin typeface="Calibri" pitchFamily="34" charset="0"/>
                </a:rPr>
                <a:t>Résistance chauffante</a:t>
              </a:r>
              <a:endParaRPr lang="fr-FR" altLang="fr-FR">
                <a:latin typeface="Calibri" pitchFamily="34" charset="0"/>
              </a:endParaRPr>
            </a:p>
          </p:txBody>
        </p:sp>
      </p:grpSp>
    </p:spTree>
  </p:cSld>
  <p:clrMapOvr>
    <a:masterClrMapping/>
  </p:clrMapOvr>
  <p:transition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ext Box 2"/>
          <p:cNvSpPr txBox="1">
            <a:spLocks noChangeArrowheads="1"/>
          </p:cNvSpPr>
          <p:nvPr/>
        </p:nvSpPr>
        <p:spPr bwMode="auto">
          <a:xfrm>
            <a:off x="1868488" y="744538"/>
            <a:ext cx="563880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altLang="fr-FR" sz="3000">
                <a:latin typeface="Calibri" pitchFamily="34" charset="0"/>
              </a:rPr>
              <a:t>Exemples de </a:t>
            </a:r>
            <a:r>
              <a:rPr lang="fr-FR" altLang="fr-FR" sz="3000" b="1">
                <a:solidFill>
                  <a:schemeClr val="accent1"/>
                </a:solidFill>
                <a:latin typeface="Calibri" pitchFamily="34" charset="0"/>
              </a:rPr>
              <a:t>capteurs</a:t>
            </a:r>
            <a:endParaRPr lang="fr-FR" altLang="fr-FR" sz="3000">
              <a:solidFill>
                <a:schemeClr val="accent1"/>
              </a:solidFill>
              <a:latin typeface="Calibri" pitchFamily="34" charset="0"/>
            </a:endParaRPr>
          </a:p>
        </p:txBody>
      </p:sp>
      <p:pic>
        <p:nvPicPr>
          <p:cNvPr id="9219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82675" y="2268538"/>
            <a:ext cx="1143000" cy="627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20" name="Text Box 6"/>
          <p:cNvSpPr txBox="1">
            <a:spLocks noChangeArrowheads="1"/>
          </p:cNvSpPr>
          <p:nvPr/>
        </p:nvSpPr>
        <p:spPr bwMode="auto">
          <a:xfrm>
            <a:off x="777875" y="2954338"/>
            <a:ext cx="19050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altLang="fr-FR" sz="1000">
                <a:latin typeface="Calibri" pitchFamily="34" charset="0"/>
              </a:rPr>
              <a:t>Capteur de proximité à ultrasons</a:t>
            </a:r>
          </a:p>
        </p:txBody>
      </p:sp>
      <p:pic>
        <p:nvPicPr>
          <p:cNvPr id="9221" name="Picture 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35075" y="3487738"/>
            <a:ext cx="788988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22" name="Text Box 8"/>
          <p:cNvSpPr txBox="1">
            <a:spLocks noChangeArrowheads="1"/>
          </p:cNvSpPr>
          <p:nvPr/>
        </p:nvSpPr>
        <p:spPr bwMode="auto">
          <a:xfrm>
            <a:off x="777875" y="4554538"/>
            <a:ext cx="18288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altLang="fr-FR" sz="1000">
                <a:latin typeface="Calibri" pitchFamily="34" charset="0"/>
              </a:rPr>
              <a:t>Capteur d’humidité</a:t>
            </a:r>
          </a:p>
        </p:txBody>
      </p:sp>
      <p:pic>
        <p:nvPicPr>
          <p:cNvPr id="9223" name="Picture 9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554663" y="3595688"/>
            <a:ext cx="679450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24" name="Text Box 10"/>
          <p:cNvSpPr txBox="1">
            <a:spLocks noChangeArrowheads="1"/>
          </p:cNvSpPr>
          <p:nvPr/>
        </p:nvSpPr>
        <p:spPr bwMode="auto">
          <a:xfrm>
            <a:off x="5284788" y="4554538"/>
            <a:ext cx="12192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altLang="fr-FR" sz="1000">
                <a:latin typeface="Calibri" pitchFamily="34" charset="0"/>
              </a:rPr>
              <a:t>Détecteur de gaz</a:t>
            </a:r>
          </a:p>
        </p:txBody>
      </p:sp>
      <p:pic>
        <p:nvPicPr>
          <p:cNvPr id="9225" name="Picture 11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368675" y="2192338"/>
            <a:ext cx="990600" cy="693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26" name="Text Box 12"/>
          <p:cNvSpPr txBox="1">
            <a:spLocks noChangeArrowheads="1"/>
          </p:cNvSpPr>
          <p:nvPr/>
        </p:nvSpPr>
        <p:spPr bwMode="auto">
          <a:xfrm>
            <a:off x="3063875" y="2954338"/>
            <a:ext cx="17526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altLang="fr-FR" sz="1000">
                <a:latin typeface="Calibri" pitchFamily="34" charset="0"/>
              </a:rPr>
              <a:t>Capteur de niveau de liquide</a:t>
            </a:r>
          </a:p>
        </p:txBody>
      </p:sp>
      <p:sp>
        <p:nvSpPr>
          <p:cNvPr id="9227" name="Text Box 14"/>
          <p:cNvSpPr txBox="1">
            <a:spLocks noChangeArrowheads="1"/>
          </p:cNvSpPr>
          <p:nvPr/>
        </p:nvSpPr>
        <p:spPr bwMode="auto">
          <a:xfrm>
            <a:off x="2987675" y="4554538"/>
            <a:ext cx="16764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altLang="fr-FR" sz="1000">
                <a:latin typeface="Calibri" pitchFamily="34" charset="0"/>
              </a:rPr>
              <a:t>Capteur de présence photoélectrique</a:t>
            </a:r>
          </a:p>
        </p:txBody>
      </p:sp>
      <p:pic>
        <p:nvPicPr>
          <p:cNvPr id="9228" name="Picture 15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158875" y="5316538"/>
            <a:ext cx="838200" cy="727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29" name="Text Box 16"/>
          <p:cNvSpPr txBox="1">
            <a:spLocks noChangeArrowheads="1"/>
          </p:cNvSpPr>
          <p:nvPr/>
        </p:nvSpPr>
        <p:spPr bwMode="auto">
          <a:xfrm>
            <a:off x="777875" y="6002338"/>
            <a:ext cx="16002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altLang="fr-FR" sz="1000">
                <a:latin typeface="Calibri" pitchFamily="34" charset="0"/>
              </a:rPr>
              <a:t>Détecteur de choc</a:t>
            </a:r>
          </a:p>
        </p:txBody>
      </p:sp>
      <p:sp>
        <p:nvSpPr>
          <p:cNvPr id="9230" name="Text Box 18"/>
          <p:cNvSpPr txBox="1">
            <a:spLocks noChangeArrowheads="1"/>
          </p:cNvSpPr>
          <p:nvPr/>
        </p:nvSpPr>
        <p:spPr bwMode="auto">
          <a:xfrm>
            <a:off x="2835275" y="6002338"/>
            <a:ext cx="18288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altLang="fr-FR" sz="1000">
                <a:latin typeface="Calibri" pitchFamily="34" charset="0"/>
              </a:rPr>
              <a:t>Capteur à contact</a:t>
            </a:r>
          </a:p>
        </p:txBody>
      </p:sp>
      <p:pic>
        <p:nvPicPr>
          <p:cNvPr id="9231" name="Picture 19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372100" y="2192338"/>
            <a:ext cx="1044575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32" name="Text Box 20"/>
          <p:cNvSpPr txBox="1">
            <a:spLocks noChangeArrowheads="1"/>
          </p:cNvSpPr>
          <p:nvPr/>
        </p:nvSpPr>
        <p:spPr bwMode="auto">
          <a:xfrm>
            <a:off x="5368925" y="2954338"/>
            <a:ext cx="12192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 altLang="fr-FR" sz="1000">
                <a:latin typeface="Calibri" pitchFamily="34" charset="0"/>
              </a:rPr>
              <a:t>Bouton poussoir</a:t>
            </a:r>
          </a:p>
        </p:txBody>
      </p:sp>
      <p:pic>
        <p:nvPicPr>
          <p:cNvPr id="9233" name="Picture 21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400675" y="5032375"/>
            <a:ext cx="1143000" cy="912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34" name="Text Box 22"/>
          <p:cNvSpPr txBox="1">
            <a:spLocks noChangeArrowheads="1"/>
          </p:cNvSpPr>
          <p:nvPr/>
        </p:nvSpPr>
        <p:spPr bwMode="auto">
          <a:xfrm>
            <a:off x="5056188" y="6022975"/>
            <a:ext cx="16764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altLang="fr-FR" sz="1000">
                <a:latin typeface="Calibri" pitchFamily="34" charset="0"/>
              </a:rPr>
              <a:t>Bouton d’arrêt d’urgence</a:t>
            </a:r>
          </a:p>
        </p:txBody>
      </p:sp>
      <p:pic>
        <p:nvPicPr>
          <p:cNvPr id="9235" name="Image 1"/>
          <p:cNvPicPr>
            <a:picLocks noChangeAspect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3248025" y="3330575"/>
            <a:ext cx="1155700" cy="1155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36" name="Image 2"/>
          <p:cNvPicPr>
            <a:picLocks noChangeAspect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3275013" y="4994275"/>
            <a:ext cx="931862" cy="930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37" name="Image 3"/>
          <p:cNvPicPr>
            <a:picLocks noChangeAspect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7308850" y="2157413"/>
            <a:ext cx="1019175" cy="765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38" name="Image 4"/>
          <p:cNvPicPr>
            <a:picLocks noChangeAspect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7162800" y="3657600"/>
            <a:ext cx="1309688" cy="86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39" name="Text Box 10"/>
          <p:cNvSpPr txBox="1">
            <a:spLocks noChangeArrowheads="1"/>
          </p:cNvSpPr>
          <p:nvPr/>
        </p:nvSpPr>
        <p:spPr bwMode="auto">
          <a:xfrm>
            <a:off x="7208838" y="2965450"/>
            <a:ext cx="12192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altLang="fr-FR" sz="1000">
                <a:latin typeface="Calibri" pitchFamily="34" charset="0"/>
              </a:rPr>
              <a:t>Capteur de lumière</a:t>
            </a:r>
          </a:p>
        </p:txBody>
      </p:sp>
      <p:sp>
        <p:nvSpPr>
          <p:cNvPr id="9240" name="Text Box 10"/>
          <p:cNvSpPr txBox="1">
            <a:spLocks noChangeArrowheads="1"/>
          </p:cNvSpPr>
          <p:nvPr/>
        </p:nvSpPr>
        <p:spPr bwMode="auto">
          <a:xfrm>
            <a:off x="7253288" y="4594225"/>
            <a:ext cx="12192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altLang="fr-FR" sz="1000">
                <a:latin typeface="Calibri" pitchFamily="34" charset="0"/>
              </a:rPr>
              <a:t>Capteur à ultrason</a:t>
            </a:r>
          </a:p>
        </p:txBody>
      </p:sp>
    </p:spTree>
  </p:cSld>
  <p:clrMapOvr>
    <a:masterClrMapping/>
  </p:clrMapOvr>
  <p:transition>
    <p:zoom dir="in"/>
  </p:transition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pex">
  <a:themeElements>
    <a:clrScheme name="Apex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Apex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pex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906</TotalTime>
  <Words>213</Words>
  <Application>Microsoft Office PowerPoint</Application>
  <PresentationFormat>Affichage à l'écran (4:3)</PresentationFormat>
  <Paragraphs>59</Paragraphs>
  <Slides>7</Slides>
  <Notes>4</Notes>
  <HiddenSlides>0</HiddenSlides>
  <MMClips>0</MMClips>
  <ScaleCrop>false</ScaleCrop>
  <HeadingPairs>
    <vt:vector size="8" baseType="variant">
      <vt:variant>
        <vt:lpstr>Polices utilisées</vt:lpstr>
      </vt:variant>
      <vt:variant>
        <vt:i4>8</vt:i4>
      </vt:variant>
      <vt:variant>
        <vt:lpstr>Thème</vt:lpstr>
      </vt:variant>
      <vt:variant>
        <vt:i4>1</vt:i4>
      </vt:variant>
      <vt:variant>
        <vt:lpstr>Serveurs OLE incorporés</vt:lpstr>
      </vt:variant>
      <vt:variant>
        <vt:i4>1</vt:i4>
      </vt:variant>
      <vt:variant>
        <vt:lpstr>Titres des diapositives</vt:lpstr>
      </vt:variant>
      <vt:variant>
        <vt:i4>7</vt:i4>
      </vt:variant>
    </vt:vector>
  </HeadingPairs>
  <TitlesOfParts>
    <vt:vector size="17" baseType="lpstr">
      <vt:lpstr>Arial</vt:lpstr>
      <vt:lpstr>Lucida Sans</vt:lpstr>
      <vt:lpstr>Book Antiqua</vt:lpstr>
      <vt:lpstr>Wingdings 2</vt:lpstr>
      <vt:lpstr>Wingdings</vt:lpstr>
      <vt:lpstr>Wingdings 3</vt:lpstr>
      <vt:lpstr>Times New Roman</vt:lpstr>
      <vt:lpstr>Calibri</vt:lpstr>
      <vt:lpstr>Apex</vt:lpstr>
      <vt:lpstr>Designer Drawing</vt:lpstr>
      <vt:lpstr>Algorithmes</vt:lpstr>
      <vt:lpstr>Diapositive 2</vt:lpstr>
      <vt:lpstr>Diapositive 3</vt:lpstr>
      <vt:lpstr>Diapositive 4</vt:lpstr>
      <vt:lpstr>Diapositive 5</vt:lpstr>
      <vt:lpstr>Diapositive 6</vt:lpstr>
      <vt:lpstr>Diapositive 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Aucun titre de diapositive</dc:title>
  <dc:creator>Fabrice ARENA</dc:creator>
  <cp:lastModifiedBy>Gilles</cp:lastModifiedBy>
  <cp:revision>58</cp:revision>
  <cp:lastPrinted>1999-10-25T02:34:55Z</cp:lastPrinted>
  <dcterms:created xsi:type="dcterms:W3CDTF">1999-10-23T06:19:32Z</dcterms:created>
  <dcterms:modified xsi:type="dcterms:W3CDTF">2016-10-01T15:05:12Z</dcterms:modified>
</cp:coreProperties>
</file>